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2E9"/>
    <a:srgbClr val="0BAAE1"/>
    <a:srgbClr val="F7C243"/>
    <a:srgbClr val="1B6EE3"/>
    <a:srgbClr val="C3C400"/>
    <a:srgbClr val="2F2F0B"/>
    <a:srgbClr val="0E7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2" autoAdjust="0"/>
  </p:normalViewPr>
  <p:slideViewPr>
    <p:cSldViewPr snapToGrid="0">
      <p:cViewPr>
        <p:scale>
          <a:sx n="25" d="100"/>
          <a:sy n="25" d="100"/>
        </p:scale>
        <p:origin x="1338" y="-72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135553843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dirty="0"/>
          </a:p>
        </p:txBody>
      </p:sp>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38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Wide center column">
    <p:spTree>
      <p:nvGrpSpPr>
        <p:cNvPr id="1" name="Shape 10"/>
        <p:cNvGrpSpPr/>
        <p:nvPr/>
      </p:nvGrpSpPr>
      <p:grpSpPr>
        <a:xfrm>
          <a:off x="0" y="0"/>
          <a:ext cx="0" cy="0"/>
          <a:chOff x="0" y="0"/>
          <a:chExt cx="0" cy="0"/>
        </a:xfrm>
      </p:grpSpPr>
      <p:sp>
        <p:nvSpPr>
          <p:cNvPr id="11" name="Shape 11"/>
          <p:cNvSpPr txBox="1">
            <a:spLocks noGrp="1"/>
          </p:cNvSpPr>
          <p:nvPr>
            <p:ph type="body" idx="1"/>
          </p:nvPr>
        </p:nvSpPr>
        <p:spPr>
          <a:xfrm>
            <a:off x="583354" y="7154635"/>
            <a:ext cx="10607100" cy="6716387"/>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2" name="Shape 12"/>
          <p:cNvSpPr txBox="1">
            <a:spLocks noGrp="1"/>
          </p:cNvSpPr>
          <p:nvPr>
            <p:ph type="body" idx="2"/>
          </p:nvPr>
        </p:nvSpPr>
        <p:spPr>
          <a:xfrm>
            <a:off x="583354"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3" name="Shape 13"/>
          <p:cNvSpPr txBox="1">
            <a:spLocks noGrp="1"/>
          </p:cNvSpPr>
          <p:nvPr>
            <p:ph type="body" idx="3"/>
          </p:nvPr>
        </p:nvSpPr>
        <p:spPr>
          <a:xfrm>
            <a:off x="583354" y="15270479"/>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4" name="Shape 14"/>
          <p:cNvSpPr txBox="1">
            <a:spLocks noGrp="1"/>
          </p:cNvSpPr>
          <p:nvPr>
            <p:ph type="body" idx="4"/>
          </p:nvPr>
        </p:nvSpPr>
        <p:spPr>
          <a:xfrm>
            <a:off x="583354" y="13970601"/>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5" name="Shape 15"/>
          <p:cNvSpPr txBox="1">
            <a:spLocks noGrp="1"/>
          </p:cNvSpPr>
          <p:nvPr>
            <p:ph type="body" idx="5"/>
          </p:nvPr>
        </p:nvSpPr>
        <p:spPr>
          <a:xfrm>
            <a:off x="11891965" y="7154635"/>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6" name="Shape 16"/>
          <p:cNvSpPr txBox="1">
            <a:spLocks noGrp="1"/>
          </p:cNvSpPr>
          <p:nvPr>
            <p:ph type="body" idx="6"/>
          </p:nvPr>
        </p:nvSpPr>
        <p:spPr>
          <a:xfrm>
            <a:off x="11891965" y="5874475"/>
            <a:ext cx="20116799" cy="1200299"/>
          </a:xfrm>
          <a:prstGeom prst="rect">
            <a:avLst/>
          </a:prstGeom>
          <a:noFill/>
          <a:ln>
            <a:noFill/>
          </a:ln>
        </p:spPr>
        <p:txBody>
          <a:bodyPr lIns="91425" tIns="91425" rIns="91425" bIns="91425" anchor="ctr" anchorCtr="0"/>
          <a:lstStyle>
            <a:lvl1pPr marL="0" marR="0" indent="0" algn="ctr" rtl="0">
              <a:lnSpc>
                <a:spcPct val="100000"/>
              </a:lnSpc>
              <a:spcBef>
                <a:spcPts val="1320"/>
              </a:spcBef>
              <a:spcAft>
                <a:spcPts val="0"/>
              </a:spcAft>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7" name="Shape 17"/>
          <p:cNvSpPr txBox="1">
            <a:spLocks noGrp="1"/>
          </p:cNvSpPr>
          <p:nvPr>
            <p:ph type="body" idx="7"/>
          </p:nvPr>
        </p:nvSpPr>
        <p:spPr>
          <a:xfrm>
            <a:off x="11891965" y="28346400"/>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8" name="Shape 18"/>
          <p:cNvSpPr txBox="1">
            <a:spLocks noGrp="1"/>
          </p:cNvSpPr>
          <p:nvPr>
            <p:ph type="body" idx="8"/>
          </p:nvPr>
        </p:nvSpPr>
        <p:spPr>
          <a:xfrm>
            <a:off x="11891965" y="27066240"/>
            <a:ext cx="20116799"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9" name="Shape 19"/>
          <p:cNvSpPr txBox="1">
            <a:spLocks noGrp="1"/>
          </p:cNvSpPr>
          <p:nvPr>
            <p:ph type="body" idx="9"/>
          </p:nvPr>
        </p:nvSpPr>
        <p:spPr>
          <a:xfrm>
            <a:off x="32689800"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0" name="Shape 20"/>
          <p:cNvSpPr txBox="1">
            <a:spLocks noGrp="1"/>
          </p:cNvSpPr>
          <p:nvPr>
            <p:ph type="body" idx="13"/>
          </p:nvPr>
        </p:nvSpPr>
        <p:spPr>
          <a:xfrm>
            <a:off x="32689800" y="7154635"/>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1" name="Shape 21"/>
          <p:cNvSpPr txBox="1">
            <a:spLocks noGrp="1"/>
          </p:cNvSpPr>
          <p:nvPr>
            <p:ph type="body" idx="14"/>
          </p:nvPr>
        </p:nvSpPr>
        <p:spPr>
          <a:xfrm>
            <a:off x="32689800" y="17287756"/>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2" name="Shape 22"/>
          <p:cNvSpPr txBox="1">
            <a:spLocks noGrp="1"/>
          </p:cNvSpPr>
          <p:nvPr>
            <p:ph type="body" idx="15"/>
          </p:nvPr>
        </p:nvSpPr>
        <p:spPr>
          <a:xfrm>
            <a:off x="32689800" y="18562320"/>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3" name="Shape 23"/>
          <p:cNvSpPr txBox="1">
            <a:spLocks noGrp="1"/>
          </p:cNvSpPr>
          <p:nvPr>
            <p:ph type="body" idx="16"/>
          </p:nvPr>
        </p:nvSpPr>
        <p:spPr>
          <a:xfrm>
            <a:off x="32689800" y="25421379"/>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4" name="Shape 24"/>
          <p:cNvSpPr txBox="1">
            <a:spLocks noGrp="1"/>
          </p:cNvSpPr>
          <p:nvPr>
            <p:ph type="body" idx="17"/>
          </p:nvPr>
        </p:nvSpPr>
        <p:spPr>
          <a:xfrm>
            <a:off x="32689800" y="26700481"/>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5" name="Shape 25"/>
          <p:cNvSpPr txBox="1">
            <a:spLocks noGrp="1"/>
          </p:cNvSpPr>
          <p:nvPr>
            <p:ph type="title"/>
          </p:nvPr>
        </p:nvSpPr>
        <p:spPr>
          <a:xfrm>
            <a:off x="11200625" y="1271475"/>
            <a:ext cx="21499500" cy="1815599"/>
          </a:xfrm>
          <a:prstGeom prst="rect">
            <a:avLst/>
          </a:prstGeom>
        </p:spPr>
        <p:txBody>
          <a:bodyPr lIns="91425" tIns="91425" rIns="91425" bIns="91425" anchor="ctr" anchorCtr="0"/>
          <a:lstStyle>
            <a:lvl1pPr algn="ctr" rtl="0">
              <a:buNone/>
              <a:defRPr sz="10000" b="1"/>
            </a:lvl1pPr>
            <a:lvl2pPr algn="ctr" rtl="0">
              <a:buNone/>
              <a:defRPr sz="10000" b="1"/>
            </a:lvl2pPr>
            <a:lvl3pPr algn="ctr" rtl="0">
              <a:buNone/>
              <a:defRPr sz="10000" b="1"/>
            </a:lvl3pPr>
            <a:lvl4pPr algn="ctr" rtl="0">
              <a:buNone/>
              <a:defRPr sz="10000" b="1"/>
            </a:lvl4pPr>
            <a:lvl5pPr algn="ctr" rtl="0">
              <a:buNone/>
              <a:defRPr sz="10000" b="1"/>
            </a:lvl5pPr>
            <a:lvl6pPr algn="ctr" rtl="0">
              <a:buNone/>
              <a:defRPr sz="10000" b="1"/>
            </a:lvl6pPr>
            <a:lvl7pPr algn="ctr" rtl="0">
              <a:buNone/>
              <a:defRPr sz="10000" b="1"/>
            </a:lvl7pPr>
            <a:lvl8pPr algn="ctr" rtl="0">
              <a:buNone/>
              <a:defRPr sz="10000" b="1"/>
            </a:lvl8pPr>
            <a:lvl9pPr algn="ctr">
              <a:buNone/>
              <a:defRPr sz="10000" b="1"/>
            </a:lvl9pPr>
          </a:lstStyle>
          <a:p>
            <a:endParaRPr/>
          </a:p>
        </p:txBody>
      </p:sp>
      <p:sp>
        <p:nvSpPr>
          <p:cNvPr id="26" name="Shape 26"/>
          <p:cNvSpPr txBox="1">
            <a:spLocks noGrp="1"/>
          </p:cNvSpPr>
          <p:nvPr>
            <p:ph type="subTitle" idx="18"/>
          </p:nvPr>
        </p:nvSpPr>
        <p:spPr>
          <a:xfrm>
            <a:off x="11891975" y="3087087"/>
            <a:ext cx="20116799" cy="1674000"/>
          </a:xfrm>
          <a:prstGeom prst="rect">
            <a:avLst/>
          </a:prstGeom>
        </p:spPr>
        <p:txBody>
          <a:bodyPr lIns="91425" tIns="91425" rIns="91425" bIns="91425" anchor="ctr" anchorCtr="0"/>
          <a:lstStyle>
            <a:lvl1pPr algn="ctr" rtl="0">
              <a:buNone/>
              <a:defRPr sz="6000"/>
            </a:lvl1pPr>
            <a:lvl2pPr algn="ctr" rtl="0">
              <a:buNone/>
              <a:defRPr sz="6000"/>
            </a:lvl2pPr>
            <a:lvl3pPr algn="ctr" rtl="0">
              <a:buNone/>
              <a:defRPr sz="6000"/>
            </a:lvl3pPr>
            <a:lvl4pPr algn="ctr" rtl="0">
              <a:buNone/>
              <a:defRPr sz="6000"/>
            </a:lvl4pPr>
            <a:lvl5pPr algn="ctr" rtl="0">
              <a:buNone/>
              <a:defRPr sz="6000"/>
            </a:lvl5pPr>
            <a:lvl6pPr algn="ctr" rtl="0">
              <a:buNone/>
              <a:defRPr sz="6000"/>
            </a:lvl6pPr>
            <a:lvl7pPr algn="ctr" rtl="0">
              <a:buNone/>
              <a:defRPr sz="6000"/>
            </a:lvl7pPr>
            <a:lvl8pPr algn="ctr" rtl="0">
              <a:buNone/>
              <a:defRPr sz="6000"/>
            </a:lvl8pPr>
            <a:lvl9pPr algn="ctr">
              <a:buNone/>
              <a:defRPr sz="60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
        <p:cNvGrpSpPr/>
        <p:nvPr/>
      </p:nvGrpSpPr>
      <p:grpSpPr>
        <a:xfrm>
          <a:off x="0" y="0"/>
          <a:ext cx="0" cy="0"/>
          <a:chOff x="0" y="0"/>
          <a:chExt cx="0" cy="0"/>
        </a:xfrm>
      </p:grpSpPr>
      <p:sp>
        <p:nvSpPr>
          <p:cNvPr id="5" name="Shape 5"/>
          <p:cNvSpPr/>
          <p:nvPr/>
        </p:nvSpPr>
        <p:spPr>
          <a:xfrm>
            <a:off x="548639" y="5836919"/>
            <a:ext cx="10698479" cy="26700479"/>
          </a:xfrm>
          <a:prstGeom prst="roundRect">
            <a:avLst>
              <a:gd name="adj" fmla="val 271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6" name="Shape 6"/>
          <p:cNvSpPr/>
          <p:nvPr/>
        </p:nvSpPr>
        <p:spPr>
          <a:xfrm>
            <a:off x="32644081" y="5836919"/>
            <a:ext cx="10698479" cy="26700479"/>
          </a:xfrm>
          <a:prstGeom prst="roundRect">
            <a:avLst>
              <a:gd name="adj" fmla="val 226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7" name="Shape 7"/>
          <p:cNvSpPr/>
          <p:nvPr/>
        </p:nvSpPr>
        <p:spPr>
          <a:xfrm>
            <a:off x="11887200" y="5836919"/>
            <a:ext cx="20116799" cy="26700479"/>
          </a:xfrm>
          <a:prstGeom prst="roundRect">
            <a:avLst>
              <a:gd name="adj" fmla="val 1298"/>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8" name="Shape 8"/>
          <p:cNvSpPr txBox="1"/>
          <p:nvPr/>
        </p:nvSpPr>
        <p:spPr>
          <a:xfrm>
            <a:off x="0" y="0"/>
            <a:ext cx="43891199" cy="1175099"/>
          </a:xfrm>
          <a:prstGeom prst="rect">
            <a:avLst/>
          </a:prstGeom>
          <a:noFill/>
          <a:ln>
            <a:noFill/>
          </a:ln>
        </p:spPr>
        <p:txBody>
          <a:bodyPr lIns="91425" tIns="45700" rIns="91425" bIns="45700" anchor="b" anchorCtr="0">
            <a:noAutofit/>
          </a:bodyPr>
          <a:lstStyle/>
          <a:p>
            <a:pPr marL="1645574" marR="0" lvl="0" indent="-1645574" algn="ctr" rtl="0">
              <a:spcBef>
                <a:spcPts val="0"/>
              </a:spcBef>
              <a:buClr>
                <a:schemeClr val="dk1"/>
              </a:buClr>
              <a:buSzPct val="25000"/>
              <a:buFont typeface="Tahoma"/>
              <a:buNone/>
            </a:pPr>
            <a:r>
              <a:rPr lang="en-US" sz="5400" b="1" i="0" u="none" strike="noStrike" cap="none" baseline="0" dirty="0" smtClean="0">
                <a:solidFill>
                  <a:srgbClr val="00467F"/>
                </a:solidFill>
              </a:rPr>
              <a:t>Capstone </a:t>
            </a:r>
            <a:r>
              <a:rPr lang="en-US" sz="5400" b="1" i="0" u="none" strike="noStrike" cap="none" baseline="0" dirty="0">
                <a:solidFill>
                  <a:srgbClr val="00467F"/>
                </a:solidFill>
              </a:rPr>
              <a:t>Projec</a:t>
            </a:r>
            <a:r>
              <a:rPr lang="en-US" sz="5400" b="1" dirty="0">
                <a:solidFill>
                  <a:srgbClr val="00467F"/>
                </a:solidFill>
              </a:rPr>
              <a:t>t</a:t>
            </a:r>
          </a:p>
        </p:txBody>
      </p:sp>
      <p:grpSp>
        <p:nvGrpSpPr>
          <p:cNvPr id="3" name="Group 2"/>
          <p:cNvGrpSpPr/>
          <p:nvPr userDrawn="1"/>
        </p:nvGrpSpPr>
        <p:grpSpPr>
          <a:xfrm>
            <a:off x="869793" y="1198004"/>
            <a:ext cx="9382392" cy="2617611"/>
            <a:chOff x="1110430" y="3219308"/>
            <a:chExt cx="9382392" cy="2617611"/>
          </a:xfrm>
        </p:grpSpPr>
        <p:pic>
          <p:nvPicPr>
            <p:cNvPr id="9" name="Shape 9"/>
            <p:cNvPicPr preferRelativeResize="0"/>
            <p:nvPr/>
          </p:nvPicPr>
          <p:blipFill rotWithShape="1">
            <a:blip r:embed="rId4"/>
            <a:srcRect t="62958"/>
            <a:stretch/>
          </p:blipFill>
          <p:spPr>
            <a:xfrm>
              <a:off x="3757114" y="3219308"/>
              <a:ext cx="5147849" cy="1270335"/>
            </a:xfrm>
            <a:prstGeom prst="rect">
              <a:avLst/>
            </a:prstGeom>
            <a:noFill/>
            <a:ln>
              <a:noFill/>
            </a:ln>
          </p:spPr>
        </p:pic>
        <p:grpSp>
          <p:nvGrpSpPr>
            <p:cNvPr id="2" name="Group 1"/>
            <p:cNvGrpSpPr/>
            <p:nvPr userDrawn="1"/>
          </p:nvGrpSpPr>
          <p:grpSpPr>
            <a:xfrm>
              <a:off x="1110430" y="4746018"/>
              <a:ext cx="9382392" cy="1090901"/>
              <a:chOff x="9820034" y="3494314"/>
              <a:chExt cx="9382392" cy="1090901"/>
            </a:xfrm>
          </p:grpSpPr>
          <p:pic>
            <p:nvPicPr>
              <p:cNvPr id="10" name="Shape 9"/>
              <p:cNvPicPr preferRelativeResize="0"/>
              <p:nvPr userDrawn="1"/>
            </p:nvPicPr>
            <p:blipFill rotWithShape="1">
              <a:blip r:embed="rId4"/>
              <a:srcRect b="76012"/>
              <a:stretch/>
            </p:blipFill>
            <p:spPr>
              <a:xfrm>
                <a:off x="9820034" y="3520747"/>
                <a:ext cx="5147849" cy="822654"/>
              </a:xfrm>
              <a:prstGeom prst="rect">
                <a:avLst/>
              </a:prstGeom>
              <a:noFill/>
              <a:ln>
                <a:noFill/>
              </a:ln>
            </p:spPr>
          </p:pic>
          <p:pic>
            <p:nvPicPr>
              <p:cNvPr id="11" name="Shape 9"/>
              <p:cNvPicPr preferRelativeResize="0"/>
              <p:nvPr userDrawn="1"/>
            </p:nvPicPr>
            <p:blipFill rotWithShape="1">
              <a:blip r:embed="rId4"/>
              <a:srcRect t="26459" b="41731"/>
              <a:stretch/>
            </p:blipFill>
            <p:spPr>
              <a:xfrm>
                <a:off x="14054577" y="3494314"/>
                <a:ext cx="5147849" cy="1090901"/>
              </a:xfrm>
              <a:prstGeom prst="rect">
                <a:avLst/>
              </a:prstGeom>
              <a:noFill/>
              <a:ln>
                <a:noFill/>
              </a:ln>
            </p:spPr>
          </p:pic>
        </p:grpSp>
      </p:grpSp>
    </p:spTree>
  </p:cSld>
  <p:clrMap bg1="lt1" tx1="dk1" bg2="dk2" tx2="lt2" accent1="accent1" accent2="accent2" accent3="accent3" accent4="accent4" accent5="accent5" accent6="accent6" hlink="hlink" folHlink="folHlink"/>
  <p:sldLayoutIdLst>
    <p:sldLayoutId id="2147483648" r:id="rId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583354" y="7013714"/>
            <a:ext cx="10607100" cy="7033087"/>
          </a:xfrm>
          <a:prstGeom prst="rect">
            <a:avLst/>
          </a:prstGeom>
          <a:noFill/>
          <a:ln>
            <a:noFill/>
          </a:ln>
        </p:spPr>
        <p:txBody>
          <a:bodyPr lIns="228550" tIns="228550" rIns="228550" bIns="228550" anchor="t" anchorCtr="0">
            <a:noAutofit/>
          </a:bodyPr>
          <a:lstStyle/>
          <a:p>
            <a:pPr lvl="0" algn="just">
              <a:lnSpc>
                <a:spcPct val="131250"/>
              </a:lnSpc>
              <a:spcAft>
                <a:spcPts val="1100"/>
              </a:spcAft>
              <a:buClr>
                <a:schemeClr val="dk1"/>
              </a:buClr>
              <a:buSzPct val="137500"/>
            </a:pPr>
            <a:r>
              <a:rPr lang="en-US" sz="4000" dirty="0" smtClean="0">
                <a:solidFill>
                  <a:schemeClr val="dk1"/>
                </a:solidFill>
              </a:rPr>
              <a:t>There are numerous tools that allow artists to create electronic music. However, the primary method of composition is either some type of digital piano or mouse-and-keyboard composition in a Digital Audio Workstation. Our goal is to deliver a system that makes the process of creating digital music more intuitive and easy.</a:t>
            </a:r>
            <a:endParaRPr lang="en-US" sz="4000" dirty="0">
              <a:solidFill>
                <a:schemeClr val="dk1"/>
              </a:solidFill>
            </a:endParaRPr>
          </a:p>
        </p:txBody>
      </p:sp>
      <p:pic>
        <p:nvPicPr>
          <p:cNvPr id="45" name="Shape 45"/>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5033" y="-791791"/>
            <a:ext cx="9688554" cy="7266415"/>
          </a:xfrm>
          <a:prstGeom prst="rect">
            <a:avLst/>
          </a:prstGeom>
        </p:spPr>
      </p:pic>
      <p:sp>
        <p:nvSpPr>
          <p:cNvPr id="29" name="Shape 29"/>
          <p:cNvSpPr txBox="1">
            <a:spLocks noGrp="1"/>
          </p:cNvSpPr>
          <p:nvPr>
            <p:ph type="body" idx="2"/>
          </p:nvPr>
        </p:nvSpPr>
        <p:spPr>
          <a:xfrm>
            <a:off x="583354" y="59506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smtClean="0">
                <a:solidFill>
                  <a:schemeClr val="dk1"/>
                </a:solidFill>
              </a:rPr>
              <a:t>Abstract</a:t>
            </a:r>
            <a:endParaRPr lang="en-US" sz="6600" b="1" dirty="0">
              <a:solidFill>
                <a:schemeClr val="dk1"/>
              </a:solidFill>
            </a:endParaRPr>
          </a:p>
        </p:txBody>
      </p:sp>
      <p:sp>
        <p:nvSpPr>
          <p:cNvPr id="30" name="Shape 30"/>
          <p:cNvSpPr txBox="1">
            <a:spLocks noGrp="1"/>
          </p:cNvSpPr>
          <p:nvPr>
            <p:ph type="body" idx="3"/>
          </p:nvPr>
        </p:nvSpPr>
        <p:spPr>
          <a:xfrm>
            <a:off x="603826" y="15413181"/>
            <a:ext cx="10586628" cy="17235055"/>
          </a:xfrm>
          <a:prstGeom prst="rect">
            <a:avLst/>
          </a:prstGeom>
          <a:noFill/>
          <a:ln>
            <a:noFill/>
          </a:ln>
        </p:spPr>
        <p:txBody>
          <a:bodyPr lIns="228550" tIns="228550" rIns="228550" bIns="228550" anchor="t" anchorCtr="0">
            <a:noAutofit/>
          </a:bodyPr>
          <a:lstStyle/>
          <a:p>
            <a:pPr algn="just">
              <a:lnSpc>
                <a:spcPct val="130000"/>
              </a:lnSpc>
            </a:pPr>
            <a:r>
              <a:rPr lang="en-US" sz="4000" b="1" u="sng" dirty="0" smtClean="0"/>
              <a:t>Platform</a:t>
            </a:r>
          </a:p>
          <a:p>
            <a:pPr marL="457200" indent="-457200" algn="just">
              <a:lnSpc>
                <a:spcPct val="130000"/>
              </a:lnSpc>
              <a:buFont typeface="Arial" panose="020B0604020202020204" pitchFamily="34" charset="0"/>
              <a:buChar char="•"/>
            </a:pPr>
            <a:r>
              <a:rPr lang="en-US" sz="4000" dirty="0" smtClean="0"/>
              <a:t>Developed </a:t>
            </a:r>
            <a:r>
              <a:rPr lang="en-US" sz="4000" dirty="0"/>
              <a:t>on a CY8CKIT-059 </a:t>
            </a:r>
            <a:r>
              <a:rPr lang="en-US" sz="4000" dirty="0" err="1"/>
              <a:t>PSoC</a:t>
            </a:r>
            <a:r>
              <a:rPr lang="en-US" sz="4000" dirty="0"/>
              <a:t> 5LP </a:t>
            </a:r>
            <a:r>
              <a:rPr lang="en-US" sz="4000" dirty="0" smtClean="0"/>
              <a:t>Prototyping </a:t>
            </a:r>
            <a:r>
              <a:rPr lang="en-US" sz="4000" dirty="0" smtClean="0"/>
              <a:t>Kit</a:t>
            </a:r>
          </a:p>
          <a:p>
            <a:pPr marL="457200" indent="-457200" algn="just">
              <a:lnSpc>
                <a:spcPct val="130000"/>
              </a:lnSpc>
              <a:buFont typeface="Arial" panose="020B0604020202020204" pitchFamily="34" charset="0"/>
              <a:buChar char="•"/>
            </a:pPr>
            <a:endParaRPr lang="en-US" sz="4000" dirty="0" smtClean="0"/>
          </a:p>
          <a:p>
            <a:pPr algn="just">
              <a:lnSpc>
                <a:spcPct val="130000"/>
              </a:lnSpc>
            </a:pPr>
            <a:r>
              <a:rPr lang="en-US" sz="4000" b="1" u="sng" dirty="0" smtClean="0"/>
              <a:t>Audio Acquisition</a:t>
            </a:r>
            <a:r>
              <a:rPr lang="en-US" sz="4000" b="1" u="sng" dirty="0" smtClean="0"/>
              <a:t>:</a:t>
            </a:r>
            <a:endParaRPr lang="en-US" sz="4000" b="1" u="sng" dirty="0" smtClean="0"/>
          </a:p>
          <a:p>
            <a:pPr marL="571500" lvl="0" indent="-571500" algn="just">
              <a:lnSpc>
                <a:spcPct val="130000"/>
              </a:lnSpc>
              <a:spcAft>
                <a:spcPts val="1100"/>
              </a:spcAft>
              <a:buClr>
                <a:schemeClr val="dk1"/>
              </a:buClr>
              <a:buSzPct val="100000"/>
              <a:buFont typeface="Arial" panose="020B0604020202020204" pitchFamily="34" charset="0"/>
              <a:buChar char="•"/>
            </a:pPr>
            <a:r>
              <a:rPr lang="en-US" sz="4000" dirty="0" smtClean="0"/>
              <a:t>The </a:t>
            </a:r>
            <a:r>
              <a:rPr lang="en-US" sz="4000" dirty="0" smtClean="0"/>
              <a:t>signal from the </a:t>
            </a:r>
            <a:r>
              <a:rPr lang="en-US" sz="4000" dirty="0" smtClean="0"/>
              <a:t>microphone </a:t>
            </a:r>
            <a:r>
              <a:rPr lang="en-US" sz="4000" dirty="0" smtClean="0"/>
              <a:t>is fed into </a:t>
            </a:r>
            <a:r>
              <a:rPr lang="en-US" sz="4000" dirty="0" smtClean="0"/>
              <a:t>an analog signal conditioning circuit</a:t>
            </a:r>
          </a:p>
          <a:p>
            <a:pPr marL="571500" lvl="0" indent="-571500" algn="just">
              <a:lnSpc>
                <a:spcPct val="130000"/>
              </a:lnSpc>
              <a:spcAft>
                <a:spcPts val="1100"/>
              </a:spcAft>
              <a:buClr>
                <a:schemeClr val="dk1"/>
              </a:buClr>
              <a:buSzPct val="100000"/>
              <a:buFont typeface="Arial" panose="020B0604020202020204" pitchFamily="34" charset="0"/>
              <a:buChar char="•"/>
            </a:pPr>
            <a:r>
              <a:rPr lang="en-US" sz="4000" dirty="0" smtClean="0"/>
              <a:t>The system captures the signal using a</a:t>
            </a:r>
            <a:r>
              <a:rPr lang="en-US" sz="4000" dirty="0" smtClean="0"/>
              <a:t> </a:t>
            </a:r>
            <a:r>
              <a:rPr lang="en-US" sz="4000" dirty="0"/>
              <a:t>successive approximation </a:t>
            </a:r>
            <a:r>
              <a:rPr lang="en-US" sz="4000" dirty="0" smtClean="0"/>
              <a:t>ADC </a:t>
            </a:r>
          </a:p>
          <a:p>
            <a:pPr marL="571500" lvl="0" indent="-571500" algn="just">
              <a:lnSpc>
                <a:spcPct val="130000"/>
              </a:lnSpc>
              <a:spcAft>
                <a:spcPts val="1100"/>
              </a:spcAft>
              <a:buClr>
                <a:schemeClr val="dk1"/>
              </a:buClr>
              <a:buSzPct val="100000"/>
              <a:buFont typeface="Arial" panose="020B0604020202020204" pitchFamily="34" charset="0"/>
              <a:buChar char="•"/>
            </a:pPr>
            <a:endParaRPr lang="en-US" sz="4000" dirty="0" smtClean="0"/>
          </a:p>
          <a:p>
            <a:pPr algn="just">
              <a:lnSpc>
                <a:spcPct val="130000"/>
              </a:lnSpc>
            </a:pPr>
            <a:r>
              <a:rPr lang="en-US" sz="4000" b="1" u="sng" dirty="0" smtClean="0"/>
              <a:t>Pitch Detection Algorithm:</a:t>
            </a:r>
          </a:p>
          <a:p>
            <a:pPr marL="457200" indent="-457200" algn="just">
              <a:lnSpc>
                <a:spcPct val="130000"/>
              </a:lnSpc>
              <a:buFont typeface="Arial" panose="020B0604020202020204" pitchFamily="34" charset="0"/>
              <a:buChar char="•"/>
            </a:pPr>
            <a:r>
              <a:rPr lang="en-US" sz="4000" dirty="0" smtClean="0"/>
              <a:t>The input audio is sampled at a rate of 4000 samples/second into frames of 256 samples</a:t>
            </a:r>
          </a:p>
          <a:p>
            <a:pPr marL="457200" indent="-457200" algn="just">
              <a:lnSpc>
                <a:spcPct val="130000"/>
              </a:lnSpc>
              <a:buFont typeface="Arial" panose="020B0604020202020204" pitchFamily="34" charset="0"/>
              <a:buChar char="•"/>
            </a:pPr>
            <a:r>
              <a:rPr lang="en-US" sz="4000" dirty="0" smtClean="0"/>
              <a:t>Each frame is processed by the pitch detection algorithm to detect the fundamental frequency</a:t>
            </a:r>
          </a:p>
          <a:p>
            <a:pPr marL="457200" indent="-457200" algn="just">
              <a:lnSpc>
                <a:spcPct val="130000"/>
              </a:lnSpc>
              <a:buFont typeface="Arial" panose="020B0604020202020204" pitchFamily="34" charset="0"/>
              <a:buChar char="•"/>
            </a:pPr>
            <a:r>
              <a:rPr lang="en-US" sz="4000" dirty="0" smtClean="0"/>
              <a:t>This frequency is converted into a MIDI note, and is output over USB or MIDI port.</a:t>
            </a:r>
            <a:r>
              <a:rPr lang="en-US" dirty="0"/>
              <a:t/>
            </a:r>
            <a:br>
              <a:rPr lang="en-US" dirty="0"/>
            </a:br>
            <a:r>
              <a:rPr lang="en-US" sz="3200" dirty="0"/>
              <a:t/>
            </a:r>
            <a:br>
              <a:rPr lang="en-US" sz="3200" dirty="0"/>
            </a:br>
            <a:endParaRPr lang="en-US" sz="3200" b="1" dirty="0"/>
          </a:p>
          <a:p>
            <a:pPr algn="just"/>
            <a:r>
              <a:rPr lang="en-US" sz="2800" dirty="0"/>
              <a:t/>
            </a:r>
            <a:br>
              <a:rPr lang="en-US" sz="2800" dirty="0"/>
            </a:br>
            <a:r>
              <a:rPr lang="en-US" sz="2800" dirty="0"/>
              <a:t/>
            </a:r>
            <a:br>
              <a:rPr lang="en-US" sz="2800" dirty="0"/>
            </a:br>
            <a:endParaRPr lang="en-US" sz="2800" b="1" dirty="0">
              <a:solidFill>
                <a:schemeClr val="dk1"/>
              </a:solidFill>
            </a:endParaRPr>
          </a:p>
        </p:txBody>
      </p:sp>
      <p:sp>
        <p:nvSpPr>
          <p:cNvPr id="31" name="Shape 31"/>
          <p:cNvSpPr txBox="1">
            <a:spLocks noGrp="1"/>
          </p:cNvSpPr>
          <p:nvPr>
            <p:ph type="body" idx="4"/>
          </p:nvPr>
        </p:nvSpPr>
        <p:spPr>
          <a:xfrm>
            <a:off x="583354" y="14046801"/>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smtClean="0">
                <a:solidFill>
                  <a:schemeClr val="dk1"/>
                </a:solidFill>
              </a:rPr>
              <a:t>Approach</a:t>
            </a:r>
            <a:endParaRPr lang="en-US" sz="6600" b="1" dirty="0">
              <a:solidFill>
                <a:schemeClr val="dk1"/>
              </a:solidFill>
            </a:endParaRPr>
          </a:p>
        </p:txBody>
      </p:sp>
      <p:sp>
        <p:nvSpPr>
          <p:cNvPr id="32" name="Shape 32"/>
          <p:cNvSpPr txBox="1">
            <a:spLocks noGrp="1"/>
          </p:cNvSpPr>
          <p:nvPr>
            <p:ph type="body" idx="5"/>
          </p:nvPr>
        </p:nvSpPr>
        <p:spPr>
          <a:xfrm>
            <a:off x="11891965" y="6937514"/>
            <a:ext cx="20116799" cy="6648105"/>
          </a:xfrm>
          <a:prstGeom prst="rect">
            <a:avLst/>
          </a:prstGeom>
          <a:noFill/>
          <a:ln>
            <a:noFill/>
          </a:ln>
        </p:spPr>
        <p:txBody>
          <a:bodyPr lIns="228550" tIns="228550" rIns="228550" bIns="228550" anchor="t" anchorCtr="0">
            <a:noAutofit/>
          </a:bodyPr>
          <a:lstStyle/>
          <a:p>
            <a:pPr lvl="0" algn="just">
              <a:lnSpc>
                <a:spcPct val="131000"/>
              </a:lnSpc>
              <a:spcAft>
                <a:spcPts val="1100"/>
              </a:spcAft>
              <a:buClr>
                <a:schemeClr val="dk1"/>
              </a:buClr>
              <a:buSzPct val="137500"/>
            </a:pPr>
            <a:r>
              <a:rPr lang="en-US" sz="4000" dirty="0">
                <a:solidFill>
                  <a:schemeClr val="dk1"/>
                </a:solidFill>
              </a:rPr>
              <a:t>The Hummingbird is a music tool that allows the user to play musical instruments and compose music by humming. The pitch hummed </a:t>
            </a:r>
            <a:r>
              <a:rPr lang="en-US" sz="4000" dirty="0" smtClean="0">
                <a:solidFill>
                  <a:schemeClr val="dk1"/>
                </a:solidFill>
              </a:rPr>
              <a:t>is used to generate </a:t>
            </a:r>
            <a:r>
              <a:rPr lang="en-US" sz="4000" dirty="0">
                <a:solidFill>
                  <a:schemeClr val="dk1"/>
                </a:solidFill>
              </a:rPr>
              <a:t>MIDI data, which can be used to play instruments or record compositions using a Digital Audio Workstation</a:t>
            </a:r>
            <a:r>
              <a:rPr lang="en-US" sz="4000" dirty="0" smtClean="0">
                <a:solidFill>
                  <a:schemeClr val="dk1"/>
                </a:solidFill>
              </a:rPr>
              <a:t>. This process happens in real-time, giving the user the sensation and control associated with playing a traditional instrument, while retaining the low skill required to hum melodies as they come to mind.</a:t>
            </a:r>
            <a:endParaRPr lang="en-US" sz="4000" dirty="0">
              <a:solidFill>
                <a:schemeClr val="dk1"/>
              </a:solidFill>
            </a:endParaRPr>
          </a:p>
        </p:txBody>
      </p:sp>
      <p:sp>
        <p:nvSpPr>
          <p:cNvPr id="33" name="Shape 33"/>
          <p:cNvSpPr txBox="1">
            <a:spLocks noGrp="1"/>
          </p:cNvSpPr>
          <p:nvPr>
            <p:ph type="body" idx="6"/>
          </p:nvPr>
        </p:nvSpPr>
        <p:spPr>
          <a:xfrm>
            <a:off x="11891965" y="5737215"/>
            <a:ext cx="20116799" cy="1200299"/>
          </a:xfrm>
          <a:prstGeom prst="rect">
            <a:avLst/>
          </a:prstGeom>
          <a:noFill/>
          <a:ln>
            <a:noFill/>
          </a:ln>
        </p:spPr>
        <p:txBody>
          <a:bodyPr lIns="91400" tIns="91400" rIns="91400" bIns="91400" anchor="ctr" anchorCtr="0">
            <a:noAutofit/>
          </a:bodyPr>
          <a:lstStyle/>
          <a:p>
            <a:pPr marL="1645574" marR="0" lvl="0" indent="-1645574" algn="ctr" rtl="0">
              <a:lnSpc>
                <a:spcPct val="100000"/>
              </a:lnSpc>
              <a:spcBef>
                <a:spcPts val="0"/>
              </a:spcBef>
              <a:spcAft>
                <a:spcPts val="0"/>
              </a:spcAft>
              <a:buClr>
                <a:schemeClr val="dk1"/>
              </a:buClr>
              <a:buSzPct val="25000"/>
              <a:buFont typeface="Times New Roman"/>
              <a:buNone/>
            </a:pPr>
            <a:r>
              <a:rPr lang="en-US" sz="6600" b="1" dirty="0">
                <a:solidFill>
                  <a:schemeClr val="dk1"/>
                </a:solidFill>
              </a:rPr>
              <a:t>Overview</a:t>
            </a:r>
          </a:p>
        </p:txBody>
      </p:sp>
      <p:sp>
        <p:nvSpPr>
          <p:cNvPr id="34" name="Shape 34"/>
          <p:cNvSpPr txBox="1">
            <a:spLocks noGrp="1"/>
          </p:cNvSpPr>
          <p:nvPr>
            <p:ph type="body" idx="7"/>
          </p:nvPr>
        </p:nvSpPr>
        <p:spPr>
          <a:xfrm>
            <a:off x="11891965" y="29937935"/>
            <a:ext cx="20116799" cy="2433510"/>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sz="4000" dirty="0" smtClean="0">
                <a:solidFill>
                  <a:schemeClr val="dk1"/>
                </a:solidFill>
              </a:rPr>
              <a:t>Project Mentor 		– Dr. Patrick E. </a:t>
            </a:r>
            <a:r>
              <a:rPr lang="en-US" sz="4000" dirty="0" err="1" smtClean="0">
                <a:solidFill>
                  <a:schemeClr val="dk1"/>
                </a:solidFill>
              </a:rPr>
              <a:t>Mantey</a:t>
            </a:r>
            <a:endParaRPr lang="en-US" sz="4000" dirty="0" smtClean="0">
              <a:solidFill>
                <a:schemeClr val="dk1"/>
              </a:solidFill>
            </a:endParaRPr>
          </a:p>
          <a:p>
            <a:pPr lvl="0" algn="just">
              <a:lnSpc>
                <a:spcPct val="131250"/>
              </a:lnSpc>
              <a:spcAft>
                <a:spcPts val="1100"/>
              </a:spcAft>
              <a:buClr>
                <a:schemeClr val="dk1"/>
              </a:buClr>
              <a:buSzPct val="137500"/>
            </a:pPr>
            <a:r>
              <a:rPr lang="en-US" sz="4000" dirty="0">
                <a:solidFill>
                  <a:schemeClr val="dk1"/>
                </a:solidFill>
              </a:rPr>
              <a:t>Peer Advisor </a:t>
            </a:r>
            <a:r>
              <a:rPr lang="en-US" sz="4000" dirty="0" smtClean="0">
                <a:solidFill>
                  <a:schemeClr val="dk1"/>
                </a:solidFill>
              </a:rPr>
              <a:t>		– Eric Cao</a:t>
            </a:r>
          </a:p>
        </p:txBody>
      </p:sp>
      <p:sp>
        <p:nvSpPr>
          <p:cNvPr id="35" name="Shape 35"/>
          <p:cNvSpPr txBox="1">
            <a:spLocks noGrp="1"/>
          </p:cNvSpPr>
          <p:nvPr>
            <p:ph type="body" idx="8"/>
          </p:nvPr>
        </p:nvSpPr>
        <p:spPr>
          <a:xfrm>
            <a:off x="11891965" y="28602671"/>
            <a:ext cx="20116799"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Acknowledgments</a:t>
            </a:r>
          </a:p>
        </p:txBody>
      </p:sp>
      <p:sp>
        <p:nvSpPr>
          <p:cNvPr id="36" name="Shape 36"/>
          <p:cNvSpPr txBox="1">
            <a:spLocks noGrp="1"/>
          </p:cNvSpPr>
          <p:nvPr>
            <p:ph type="body" idx="9"/>
          </p:nvPr>
        </p:nvSpPr>
        <p:spPr>
          <a:xfrm>
            <a:off x="32689800"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Analysis</a:t>
            </a:r>
          </a:p>
        </p:txBody>
      </p:sp>
      <p:sp>
        <p:nvSpPr>
          <p:cNvPr id="37" name="Shape 37"/>
          <p:cNvSpPr txBox="1">
            <a:spLocks noGrp="1"/>
          </p:cNvSpPr>
          <p:nvPr>
            <p:ph type="body" idx="13"/>
          </p:nvPr>
        </p:nvSpPr>
        <p:spPr>
          <a:xfrm>
            <a:off x="32689800" y="7154635"/>
            <a:ext cx="10607100" cy="15913183"/>
          </a:xfrm>
          <a:prstGeom prst="rect">
            <a:avLst/>
          </a:prstGeom>
          <a:noFill/>
          <a:ln>
            <a:noFill/>
          </a:ln>
        </p:spPr>
        <p:txBody>
          <a:bodyPr lIns="228550" tIns="228550" rIns="228550" bIns="228550" anchor="t" anchorCtr="0">
            <a:noAutofit/>
          </a:bodyPr>
          <a:lstStyle/>
          <a:p>
            <a:pPr>
              <a:lnSpc>
                <a:spcPct val="130000"/>
              </a:lnSpc>
            </a:pPr>
            <a:r>
              <a:rPr lang="en-US" sz="4000" b="1" u="sng" dirty="0" smtClean="0"/>
              <a:t>Pitch Detection Algorithm (Autocorrelation):</a:t>
            </a:r>
            <a:endParaRPr lang="en-US" sz="4000" b="1" u="sng" dirty="0"/>
          </a:p>
          <a:p>
            <a:pPr marL="342900" indent="-342900" algn="just">
              <a:lnSpc>
                <a:spcPct val="130000"/>
              </a:lnSpc>
              <a:buFont typeface="Arial" panose="020B0604020202020204" pitchFamily="34" charset="0"/>
              <a:buChar char="•"/>
            </a:pPr>
            <a:r>
              <a:rPr lang="en-US" sz="4000" dirty="0" smtClean="0"/>
              <a:t>The PDA functions by comparing the original audio frame to time lagged versions of itself</a:t>
            </a:r>
            <a:r>
              <a:rPr lang="en-US" sz="4000" dirty="0" smtClean="0"/>
              <a:t>.</a:t>
            </a:r>
          </a:p>
          <a:p>
            <a:pPr marL="342900" indent="-342900" algn="just">
              <a:lnSpc>
                <a:spcPct val="130000"/>
              </a:lnSpc>
              <a:buFont typeface="Arial" panose="020B0604020202020204" pitchFamily="34" charset="0"/>
              <a:buChar char="•"/>
            </a:pPr>
            <a:endParaRPr lang="en-US" sz="4000" dirty="0"/>
          </a:p>
          <a:p>
            <a:pPr marL="342900" indent="-342900" algn="just">
              <a:lnSpc>
                <a:spcPct val="130000"/>
              </a:lnSpc>
              <a:buFont typeface="Arial" panose="020B0604020202020204" pitchFamily="34" charset="0"/>
              <a:buChar char="•"/>
            </a:pPr>
            <a:endParaRPr lang="en-US" sz="4000" dirty="0" smtClean="0"/>
          </a:p>
          <a:p>
            <a:pPr marL="342900" indent="-342900" algn="just">
              <a:lnSpc>
                <a:spcPct val="130000"/>
              </a:lnSpc>
              <a:buFont typeface="Arial" panose="020B0604020202020204" pitchFamily="34" charset="0"/>
              <a:buChar char="•"/>
            </a:pPr>
            <a:endParaRPr lang="en-US" sz="4000" dirty="0"/>
          </a:p>
          <a:p>
            <a:pPr algn="just">
              <a:lnSpc>
                <a:spcPct val="130000"/>
              </a:lnSpc>
            </a:pPr>
            <a:endParaRPr lang="en-US" sz="4000" dirty="0" smtClean="0"/>
          </a:p>
          <a:p>
            <a:pPr algn="just">
              <a:lnSpc>
                <a:spcPct val="130000"/>
              </a:lnSpc>
            </a:pPr>
            <a:endParaRPr lang="en-US" sz="4000" dirty="0"/>
          </a:p>
          <a:p>
            <a:pPr algn="just">
              <a:lnSpc>
                <a:spcPct val="130000"/>
              </a:lnSpc>
            </a:pPr>
            <a:endParaRPr lang="en-US" sz="4000" dirty="0" smtClean="0"/>
          </a:p>
          <a:p>
            <a:pPr algn="just">
              <a:lnSpc>
                <a:spcPct val="130000"/>
              </a:lnSpc>
            </a:pPr>
            <a:endParaRPr lang="en-US" sz="4000" dirty="0" smtClean="0"/>
          </a:p>
          <a:p>
            <a:pPr marL="571500" indent="-571500" algn="just">
              <a:lnSpc>
                <a:spcPct val="130000"/>
              </a:lnSpc>
              <a:buFont typeface="Arial" panose="020B0604020202020204" pitchFamily="34" charset="0"/>
              <a:buChar char="•"/>
            </a:pPr>
            <a:r>
              <a:rPr lang="en-US" sz="4000" dirty="0" smtClean="0"/>
              <a:t>By comparing the correlation of different amounts of lag, the period of the signal can be estimated.</a:t>
            </a:r>
          </a:p>
          <a:p>
            <a:pPr marL="571500" indent="-571500" algn="just">
              <a:lnSpc>
                <a:spcPct val="130000"/>
              </a:lnSpc>
              <a:buFont typeface="Arial" panose="020B0604020202020204" pitchFamily="34" charset="0"/>
              <a:buChar char="•"/>
            </a:pPr>
            <a:endParaRPr lang="en-US" sz="4000" dirty="0">
              <a:solidFill>
                <a:schemeClr val="dk1"/>
              </a:solidFill>
            </a:endParaRPr>
          </a:p>
          <a:p>
            <a:pPr marL="571500" indent="-571500" algn="just">
              <a:lnSpc>
                <a:spcPct val="130000"/>
              </a:lnSpc>
              <a:buFont typeface="Arial" panose="020B0604020202020204" pitchFamily="34" charset="0"/>
              <a:buChar char="•"/>
            </a:pPr>
            <a:endParaRPr lang="en-US" sz="4000" dirty="0" smtClean="0">
              <a:solidFill>
                <a:schemeClr val="dk1"/>
              </a:solidFill>
            </a:endParaRPr>
          </a:p>
          <a:p>
            <a:pPr marL="571500" indent="-571500" algn="just">
              <a:lnSpc>
                <a:spcPct val="130000"/>
              </a:lnSpc>
              <a:buFont typeface="Arial" panose="020B0604020202020204" pitchFamily="34" charset="0"/>
              <a:buChar char="•"/>
            </a:pPr>
            <a:endParaRPr lang="en-US" sz="4000" dirty="0">
              <a:solidFill>
                <a:schemeClr val="dk1"/>
              </a:solidFill>
            </a:endParaRPr>
          </a:p>
          <a:p>
            <a:pPr marL="571500" indent="-571500" algn="just">
              <a:lnSpc>
                <a:spcPct val="130000"/>
              </a:lnSpc>
              <a:buFont typeface="Arial" panose="020B0604020202020204" pitchFamily="34" charset="0"/>
              <a:buChar char="•"/>
            </a:pPr>
            <a:endParaRPr lang="en-US" sz="4000" dirty="0" smtClean="0">
              <a:solidFill>
                <a:schemeClr val="dk1"/>
              </a:solidFill>
            </a:endParaRPr>
          </a:p>
          <a:p>
            <a:pPr marL="571500" indent="-571500" algn="just">
              <a:lnSpc>
                <a:spcPct val="130000"/>
              </a:lnSpc>
              <a:buFont typeface="Arial" panose="020B0604020202020204" pitchFamily="34" charset="0"/>
              <a:buChar char="•"/>
            </a:pPr>
            <a:endParaRPr lang="en-US" sz="4000" dirty="0">
              <a:solidFill>
                <a:schemeClr val="dk1"/>
              </a:solidFill>
            </a:endParaRPr>
          </a:p>
          <a:p>
            <a:pPr algn="just">
              <a:lnSpc>
                <a:spcPct val="130000"/>
              </a:lnSpc>
            </a:pPr>
            <a:endParaRPr lang="en-US" sz="4000" dirty="0">
              <a:solidFill>
                <a:schemeClr val="dk1"/>
              </a:solidFill>
            </a:endParaRPr>
          </a:p>
        </p:txBody>
      </p:sp>
      <p:sp>
        <p:nvSpPr>
          <p:cNvPr id="40" name="Shape 40"/>
          <p:cNvSpPr txBox="1">
            <a:spLocks noGrp="1"/>
          </p:cNvSpPr>
          <p:nvPr>
            <p:ph type="body" idx="16"/>
          </p:nvPr>
        </p:nvSpPr>
        <p:spPr>
          <a:xfrm>
            <a:off x="32641350" y="24403852"/>
            <a:ext cx="10607100" cy="1200299"/>
          </a:xfrm>
          <a:prstGeom prst="rect">
            <a:avLst/>
          </a:prstGeom>
          <a:noFill/>
          <a:ln>
            <a:noFill/>
          </a:ln>
        </p:spPr>
        <p:txBody>
          <a:bodyPr lIns="91400" tIns="91400" rIns="91400" bIns="91400" anchor="ctr" anchorCtr="0">
            <a:noAutofit/>
          </a:bodyPr>
          <a:lstStyle/>
          <a:p>
            <a:pPr marL="0" marR="0" lvl="0" indent="0" algn="ctr" rtl="0">
              <a:spcBef>
                <a:spcPts val="0"/>
              </a:spcBef>
              <a:buClr>
                <a:schemeClr val="dk1"/>
              </a:buClr>
              <a:buSzPct val="25000"/>
              <a:buFont typeface="Times New Roman"/>
              <a:buNone/>
            </a:pPr>
            <a:r>
              <a:rPr lang="en-US" sz="6000" b="1" dirty="0">
                <a:solidFill>
                  <a:schemeClr val="dk1"/>
                </a:solidFill>
              </a:rPr>
              <a:t>Conclusion</a:t>
            </a:r>
          </a:p>
        </p:txBody>
      </p:sp>
      <p:sp>
        <p:nvSpPr>
          <p:cNvPr id="41" name="Shape 41"/>
          <p:cNvSpPr txBox="1">
            <a:spLocks noGrp="1"/>
          </p:cNvSpPr>
          <p:nvPr>
            <p:ph type="body" idx="17"/>
          </p:nvPr>
        </p:nvSpPr>
        <p:spPr>
          <a:xfrm>
            <a:off x="32710275" y="25715158"/>
            <a:ext cx="10607100" cy="1006686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sz="4000" dirty="0" smtClean="0">
                <a:solidFill>
                  <a:schemeClr val="dk1"/>
                </a:solidFill>
              </a:rPr>
              <a:t>Our team’s ambition is to break down the barrier between creative thought and </a:t>
            </a:r>
            <a:r>
              <a:rPr lang="en-US" sz="4000" dirty="0" smtClean="0">
                <a:solidFill>
                  <a:schemeClr val="dk1"/>
                </a:solidFill>
              </a:rPr>
              <a:t>execution. </a:t>
            </a:r>
            <a:r>
              <a:rPr lang="en-US" sz="4000" dirty="0" smtClean="0">
                <a:solidFill>
                  <a:schemeClr val="dk1"/>
                </a:solidFill>
              </a:rPr>
              <a:t>The application of this system is not limited to music production, and might be applied towards musical education as well. We hope to move the project into commercial development in the near future.</a:t>
            </a:r>
            <a:endParaRPr lang="en-US" sz="4000" dirty="0">
              <a:solidFill>
                <a:schemeClr val="dk1"/>
              </a:solidFill>
            </a:endParaRPr>
          </a:p>
        </p:txBody>
      </p:sp>
      <p:sp>
        <p:nvSpPr>
          <p:cNvPr id="42" name="Shape 42"/>
          <p:cNvSpPr txBox="1">
            <a:spLocks noGrp="1"/>
          </p:cNvSpPr>
          <p:nvPr>
            <p:ph type="title"/>
          </p:nvPr>
        </p:nvSpPr>
        <p:spPr>
          <a:xfrm>
            <a:off x="11200613" y="1734743"/>
            <a:ext cx="21499500" cy="1815599"/>
          </a:xfrm>
          <a:prstGeom prst="rect">
            <a:avLst/>
          </a:prstGeom>
        </p:spPr>
        <p:txBody>
          <a:bodyPr lIns="91425" tIns="91425" rIns="91425" bIns="91425" anchor="ctr" anchorCtr="0">
            <a:noAutofit/>
          </a:bodyPr>
          <a:lstStyle/>
          <a:p>
            <a:r>
              <a:rPr lang="en-US" dirty="0" smtClean="0">
                <a:effectLst>
                  <a:outerShdw blurRad="38100" dist="38100" dir="2700000" algn="tl">
                    <a:srgbClr val="000000">
                      <a:alpha val="43137"/>
                    </a:srgbClr>
                  </a:outerShdw>
                </a:effectLst>
              </a:rPr>
              <a:t>Hummingbird</a:t>
            </a:r>
            <a:r>
              <a:rPr lang="en-US" b="0" dirty="0" smtClean="0">
                <a:effectLst>
                  <a:outerShdw blurRad="38100" dist="38100" dir="2700000" algn="tl">
                    <a:srgbClr val="000000">
                      <a:alpha val="43137"/>
                    </a:srgbClr>
                  </a:outerShdw>
                </a:effectLst>
              </a:rPr>
              <a:t>: Acoustic Control for Electronic Musical Instruments</a:t>
            </a:r>
            <a:endParaRPr lang="en-US" dirty="0">
              <a:effectLst>
                <a:outerShdw blurRad="38100" dist="38100" dir="2700000" algn="tl">
                  <a:srgbClr val="000000">
                    <a:alpha val="43137"/>
                  </a:srgbClr>
                </a:outerShdw>
              </a:effectLst>
            </a:endParaRPr>
          </a:p>
        </p:txBody>
      </p:sp>
      <p:sp>
        <p:nvSpPr>
          <p:cNvPr id="43" name="Shape 43"/>
          <p:cNvSpPr txBox="1">
            <a:spLocks noGrp="1"/>
          </p:cNvSpPr>
          <p:nvPr>
            <p:ph type="subTitle" idx="18"/>
          </p:nvPr>
        </p:nvSpPr>
        <p:spPr>
          <a:xfrm>
            <a:off x="7132928" y="3826448"/>
            <a:ext cx="29634871" cy="1674000"/>
          </a:xfrm>
          <a:prstGeom prst="rect">
            <a:avLst/>
          </a:prstGeom>
        </p:spPr>
        <p:txBody>
          <a:bodyPr lIns="91425" tIns="91425" rIns="91425" bIns="91425" anchor="ctr" anchorCtr="0">
            <a:noAutofit/>
          </a:bodyPr>
          <a:lstStyle/>
          <a:p>
            <a:r>
              <a:rPr lang="en-US" dirty="0"/>
              <a:t>Joey </a:t>
            </a:r>
            <a:r>
              <a:rPr lang="en-US" dirty="0" err="1" smtClean="0"/>
              <a:t>Devoto</a:t>
            </a:r>
            <a:r>
              <a:rPr lang="en-US" dirty="0" smtClean="0"/>
              <a:t>,  Marcus </a:t>
            </a:r>
            <a:r>
              <a:rPr lang="en-US" dirty="0" err="1" smtClean="0"/>
              <a:t>Gronberg</a:t>
            </a:r>
            <a:r>
              <a:rPr lang="en-US" dirty="0" smtClean="0"/>
              <a:t>, Andre Marquez, Jason Vance</a:t>
            </a:r>
            <a:endParaRPr lang="en-US" dirty="0"/>
          </a:p>
        </p:txBody>
      </p:sp>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998601" y="11426849"/>
            <a:ext cx="11892599" cy="5300773"/>
          </a:xfrm>
          <a:prstGeom prst="rect">
            <a:avLst/>
          </a:prstGeom>
        </p:spPr>
      </p:pic>
      <p:pic>
        <p:nvPicPr>
          <p:cNvPr id="21" name="Picture 20"/>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bright="-26000" contrast="36000"/>
                    </a14:imgEffect>
                  </a14:imgLayer>
                </a14:imgProps>
              </a:ext>
              <a:ext uri="{28A0092B-C50C-407E-A947-70E740481C1C}">
                <a14:useLocalDpi xmlns:a14="http://schemas.microsoft.com/office/drawing/2010/main" val="0"/>
              </a:ext>
            </a:extLst>
          </a:blip>
          <a:srcRect l="1203" t="40033" r="2516" b="37779"/>
          <a:stretch/>
        </p:blipFill>
        <p:spPr>
          <a:xfrm>
            <a:off x="15346697" y="24492332"/>
            <a:ext cx="6812880" cy="2791261"/>
          </a:xfrm>
          <a:prstGeom prst="rect">
            <a:avLst/>
          </a:prstGeom>
          <a:scene3d>
            <a:camera prst="orthographicFront"/>
            <a:lightRig rig="threePt" dir="t"/>
          </a:scene3d>
          <a:sp3d>
            <a:bevelT/>
            <a:bevelB w="152400" h="50800" prst="softRound"/>
          </a:sp3d>
        </p:spPr>
      </p:pic>
      <p:cxnSp>
        <p:nvCxnSpPr>
          <p:cNvPr id="23" name="Straight Arrow Connector 22"/>
          <p:cNvCxnSpPr/>
          <p:nvPr/>
        </p:nvCxnSpPr>
        <p:spPr>
          <a:xfrm>
            <a:off x="14861063" y="25353208"/>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4" name="Straight Arrow Connector 43"/>
          <p:cNvCxnSpPr/>
          <p:nvPr/>
        </p:nvCxnSpPr>
        <p:spPr>
          <a:xfrm>
            <a:off x="14861063" y="25715158"/>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6" name="Straight Arrow Connector 45"/>
          <p:cNvCxnSpPr/>
          <p:nvPr/>
        </p:nvCxnSpPr>
        <p:spPr>
          <a:xfrm>
            <a:off x="14861062" y="26105683"/>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7" name="Straight Arrow Connector 46"/>
          <p:cNvCxnSpPr/>
          <p:nvPr/>
        </p:nvCxnSpPr>
        <p:spPr>
          <a:xfrm>
            <a:off x="14861062" y="26470206"/>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24" name="TextBox 23"/>
          <p:cNvSpPr txBox="1"/>
          <p:nvPr/>
        </p:nvSpPr>
        <p:spPr>
          <a:xfrm>
            <a:off x="11737641" y="25200805"/>
            <a:ext cx="3181993" cy="369332"/>
          </a:xfrm>
          <a:prstGeom prst="rect">
            <a:avLst/>
          </a:prstGeom>
          <a:noFill/>
        </p:spPr>
        <p:txBody>
          <a:bodyPr wrap="square" rtlCol="0">
            <a:spAutoFit/>
          </a:bodyPr>
          <a:lstStyle/>
          <a:p>
            <a:pPr algn="r"/>
            <a:r>
              <a:rPr lang="en-US" sz="1800" dirty="0" smtClean="0"/>
              <a:t>Note, Frequency, Key/Scale</a:t>
            </a:r>
            <a:endParaRPr lang="en-US" sz="1800" dirty="0"/>
          </a:p>
        </p:txBody>
      </p:sp>
      <p:sp>
        <p:nvSpPr>
          <p:cNvPr id="48" name="TextBox 47"/>
          <p:cNvSpPr txBox="1"/>
          <p:nvPr/>
        </p:nvSpPr>
        <p:spPr>
          <a:xfrm>
            <a:off x="12428995" y="25535668"/>
            <a:ext cx="2486025" cy="369332"/>
          </a:xfrm>
          <a:prstGeom prst="rect">
            <a:avLst/>
          </a:prstGeom>
          <a:noFill/>
        </p:spPr>
        <p:txBody>
          <a:bodyPr wrap="square" rtlCol="0">
            <a:spAutoFit/>
          </a:bodyPr>
          <a:lstStyle/>
          <a:p>
            <a:pPr algn="r"/>
            <a:r>
              <a:rPr lang="en-US" sz="1800" dirty="0" smtClean="0"/>
              <a:t>Tuner</a:t>
            </a:r>
            <a:endParaRPr lang="en-US" sz="1800" dirty="0"/>
          </a:p>
        </p:txBody>
      </p:sp>
      <p:sp>
        <p:nvSpPr>
          <p:cNvPr id="49" name="TextBox 48"/>
          <p:cNvSpPr txBox="1"/>
          <p:nvPr/>
        </p:nvSpPr>
        <p:spPr>
          <a:xfrm>
            <a:off x="12017828" y="25932872"/>
            <a:ext cx="2897191" cy="369332"/>
          </a:xfrm>
          <a:prstGeom prst="rect">
            <a:avLst/>
          </a:prstGeom>
          <a:noFill/>
        </p:spPr>
        <p:txBody>
          <a:bodyPr wrap="square" rtlCol="0">
            <a:spAutoFit/>
          </a:bodyPr>
          <a:lstStyle/>
          <a:p>
            <a:pPr algn="r"/>
            <a:r>
              <a:rPr lang="en-US" sz="1800" dirty="0" smtClean="0"/>
              <a:t>MIDI Velocity, Hysteresis</a:t>
            </a:r>
            <a:endParaRPr lang="en-US" sz="1800" dirty="0"/>
          </a:p>
        </p:txBody>
      </p:sp>
      <p:sp>
        <p:nvSpPr>
          <p:cNvPr id="50" name="TextBox 49"/>
          <p:cNvSpPr txBox="1"/>
          <p:nvPr/>
        </p:nvSpPr>
        <p:spPr>
          <a:xfrm>
            <a:off x="12428993" y="26316317"/>
            <a:ext cx="2486025" cy="369332"/>
          </a:xfrm>
          <a:prstGeom prst="rect">
            <a:avLst/>
          </a:prstGeom>
          <a:noFill/>
        </p:spPr>
        <p:txBody>
          <a:bodyPr wrap="square" rtlCol="0">
            <a:spAutoFit/>
          </a:bodyPr>
          <a:lstStyle/>
          <a:p>
            <a:pPr algn="r"/>
            <a:r>
              <a:rPr lang="en-US" sz="1800" dirty="0" smtClean="0"/>
              <a:t>Previous Notes</a:t>
            </a:r>
            <a:endParaRPr lang="en-US" sz="1800" dirty="0"/>
          </a:p>
        </p:txBody>
      </p:sp>
      <p:pic>
        <p:nvPicPr>
          <p:cNvPr id="56" name="Picture 5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99127" y="19205625"/>
            <a:ext cx="11229396" cy="5087220"/>
          </a:xfrm>
          <a:prstGeom prst="rect">
            <a:avLst/>
          </a:prstGeom>
        </p:spPr>
      </p:pic>
      <p:pic>
        <p:nvPicPr>
          <p:cNvPr id="66" name="Picture 65"/>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01876" y="12280778"/>
            <a:ext cx="15286814" cy="11090433"/>
          </a:xfrm>
          <a:prstGeom prst="rect">
            <a:avLst/>
          </a:prstGeom>
        </p:spPr>
      </p:pic>
      <p:sp>
        <p:nvSpPr>
          <p:cNvPr id="2" name="TextBox 1"/>
          <p:cNvSpPr txBox="1"/>
          <p:nvPr/>
        </p:nvSpPr>
        <p:spPr>
          <a:xfrm>
            <a:off x="18753137" y="23478850"/>
            <a:ext cx="6184090" cy="707886"/>
          </a:xfrm>
          <a:prstGeom prst="rect">
            <a:avLst/>
          </a:prstGeom>
          <a:noFill/>
        </p:spPr>
        <p:txBody>
          <a:bodyPr wrap="square" rtlCol="0">
            <a:spAutoFit/>
          </a:bodyPr>
          <a:lstStyle/>
          <a:p>
            <a:pPr algn="ctr"/>
            <a:r>
              <a:rPr lang="en-US" sz="4000" dirty="0" smtClean="0"/>
              <a:t>User Interface:</a:t>
            </a:r>
            <a:endParaRPr lang="en-US" sz="4000" dirty="0"/>
          </a:p>
        </p:txBody>
      </p:sp>
      <p:sp>
        <p:nvSpPr>
          <p:cNvPr id="4" name="TextBox 3"/>
          <p:cNvSpPr txBox="1"/>
          <p:nvPr/>
        </p:nvSpPr>
        <p:spPr>
          <a:xfrm>
            <a:off x="23272955" y="24700298"/>
            <a:ext cx="7905135" cy="2246769"/>
          </a:xfrm>
          <a:prstGeom prst="rect">
            <a:avLst/>
          </a:prstGeom>
          <a:noFill/>
        </p:spPr>
        <p:txBody>
          <a:bodyPr wrap="square" rtlCol="0">
            <a:spAutoFit/>
          </a:bodyPr>
          <a:lstStyle/>
          <a:p>
            <a:pPr algn="just"/>
            <a:r>
              <a:rPr lang="en-US" sz="2800" dirty="0" smtClean="0"/>
              <a:t>To improve the accuracy of the MIDI note, the user can select a specific key and scale. Each frequency interpreted by the pitch detection algorithm is snapped to one of the notes in this scale.</a:t>
            </a:r>
            <a:endParaRPr lang="en-US" sz="28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lassic - Wide Center">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TotalTime>
  <Words>395</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Tahoma</vt:lpstr>
      <vt:lpstr>Times New Roman</vt:lpstr>
      <vt:lpstr>Classic - Wide Center</vt:lpstr>
      <vt:lpstr>Hummingbird: Acoustic Control for Electronic Musical Instruments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Goes Here</dc:title>
  <dc:creator>HBIRD TEAM</dc:creator>
  <cp:lastModifiedBy>Marcus Anders Gronberg</cp:lastModifiedBy>
  <cp:revision>61</cp:revision>
  <dcterms:modified xsi:type="dcterms:W3CDTF">2017-05-15T03:20:30Z</dcterms:modified>
</cp:coreProperties>
</file>